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1500E41-B32F-4012-A43C-A196A20D7DAE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E4BDE5-FB99-49B9-9D7E-DE030E4E0AC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8064" y="3334172"/>
            <a:ext cx="3763144" cy="1222375"/>
          </a:xfrm>
        </p:spPr>
        <p:txBody>
          <a:bodyPr/>
          <a:lstStyle/>
          <a:p>
            <a:pPr algn="ctr"/>
            <a:r>
              <a:rPr lang="ru-RU" dirty="0" err="1" smtClean="0"/>
              <a:t>Галасюк</a:t>
            </a:r>
            <a:r>
              <a:rPr lang="ru-RU" dirty="0" smtClean="0"/>
              <a:t> И.Н.</a:t>
            </a:r>
            <a:endParaRPr lang="ru-RU" dirty="0"/>
          </a:p>
        </p:txBody>
      </p:sp>
      <p:pic>
        <p:nvPicPr>
          <p:cNvPr id="1026" name="Picture 2" descr="https://sp.mgppu.ru/assets/images/neuro/galasuk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4896544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2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Взаимодействие родителя с ребенком раннего возраста: структура и динамика родительской отзывчивости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6177" y="1700808"/>
            <a:ext cx="48245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Автором представлено </a:t>
            </a:r>
            <a:r>
              <a:rPr lang="ru-RU" sz="1200" dirty="0"/>
              <a:t>теоретическое обоснование понятия «родительская отзывчивость» </a:t>
            </a:r>
            <a:r>
              <a:rPr lang="ru-RU" sz="1200" dirty="0" smtClean="0"/>
              <a:t>с </a:t>
            </a:r>
            <a:r>
              <a:rPr lang="ru-RU" sz="1200" dirty="0"/>
              <a:t>опорой на культурно-историческую концепцию, </a:t>
            </a:r>
            <a:r>
              <a:rPr lang="ru-RU" sz="1200" dirty="0" err="1"/>
              <a:t>деятельностную</a:t>
            </a:r>
            <a:r>
              <a:rPr lang="ru-RU" sz="1200" dirty="0"/>
              <a:t> парадигму и результаты эмпирического исследования, цель которого: </a:t>
            </a:r>
            <a:r>
              <a:rPr lang="ru-RU" sz="1200" dirty="0" err="1"/>
              <a:t>операционализировать</a:t>
            </a:r>
            <a:r>
              <a:rPr lang="ru-RU" sz="1200" dirty="0"/>
              <a:t> психологический конструкт родительской отзывчивости и построить объяснительную модель динамического функционирования родительской отзывчивости. </a:t>
            </a:r>
            <a:endParaRPr lang="ru-RU" sz="1200" dirty="0" smtClean="0"/>
          </a:p>
          <a:p>
            <a:r>
              <a:rPr lang="ru-RU" sz="1200" dirty="0" smtClean="0"/>
              <a:t>В </a:t>
            </a:r>
            <a:r>
              <a:rPr lang="ru-RU" sz="1200" dirty="0"/>
              <a:t>исследовании приняли участие 55 матерей с детьми в возрасте от 2,4 до 3,3 лет, развивающихся в рамках нормы. Применялась методика «Оценка детско-родительского взаимодействия» (</a:t>
            </a:r>
            <a:r>
              <a:rPr lang="ru-RU" sz="1200" dirty="0" err="1"/>
              <a:t>Evaluation</a:t>
            </a:r>
            <a:r>
              <a:rPr lang="ru-RU" sz="1200" dirty="0"/>
              <a:t> </a:t>
            </a:r>
            <a:r>
              <a:rPr lang="ru-RU" sz="1200" dirty="0" err="1"/>
              <a:t>of</a:t>
            </a:r>
            <a:r>
              <a:rPr lang="ru-RU" sz="1200" dirty="0"/>
              <a:t> </a:t>
            </a:r>
            <a:r>
              <a:rPr lang="ru-RU" sz="1200" dirty="0" err="1"/>
              <a:t>child-parent</a:t>
            </a:r>
            <a:r>
              <a:rPr lang="ru-RU" sz="1200" dirty="0"/>
              <a:t> </a:t>
            </a:r>
            <a:r>
              <a:rPr lang="ru-RU" sz="1200" dirty="0" err="1"/>
              <a:t>interaction</a:t>
            </a:r>
            <a:r>
              <a:rPr lang="ru-RU" sz="1200" dirty="0"/>
              <a:t> (ECPI), предусматривающая видеонаблюдение. Данные обрабатывались с помощью компьютерной программы «The </a:t>
            </a:r>
            <a:r>
              <a:rPr lang="ru-RU" sz="1200" dirty="0" err="1"/>
              <a:t>Observer</a:t>
            </a:r>
            <a:r>
              <a:rPr lang="ru-RU" sz="1200" dirty="0"/>
              <a:t> XT-14». Для выделения обобщающих категорий, характеризующих РО и позволяющих описать их вариации, использовался метод главных компонент (</a:t>
            </a:r>
            <a:r>
              <a:rPr lang="ru-RU" sz="1200" dirty="0" err="1"/>
              <a:t>Principal</a:t>
            </a:r>
            <a:r>
              <a:rPr lang="ru-RU" sz="1200" dirty="0"/>
              <a:t> </a:t>
            </a:r>
            <a:r>
              <a:rPr lang="ru-RU" sz="1200" dirty="0" err="1"/>
              <a:t>component</a:t>
            </a:r>
            <a:r>
              <a:rPr lang="ru-RU" sz="1200" dirty="0"/>
              <a:t> </a:t>
            </a:r>
            <a:r>
              <a:rPr lang="ru-RU" sz="1200" dirty="0" err="1"/>
              <a:t>analyses</a:t>
            </a:r>
            <a:r>
              <a:rPr lang="ru-RU" sz="1200" dirty="0"/>
              <a:t>) с ортогональным вращением </a:t>
            </a:r>
            <a:r>
              <a:rPr lang="ru-RU" sz="1200" dirty="0" err="1"/>
              <a:t>Varimax</a:t>
            </a:r>
            <a:r>
              <a:rPr lang="ru-RU" sz="1200" dirty="0"/>
              <a:t>. В результате были выделены 4 категории (шкалы), определяющие проявление родителем отзывчивости: Доминирование (</a:t>
            </a:r>
            <a:r>
              <a:rPr lang="ru-RU" sz="1200" dirty="0" err="1"/>
              <a:t>Dominance</a:t>
            </a:r>
            <a:r>
              <a:rPr lang="ru-RU" sz="1200" dirty="0"/>
              <a:t>), Апатичность (</a:t>
            </a:r>
            <a:r>
              <a:rPr lang="ru-RU" sz="1200" dirty="0" err="1"/>
              <a:t>Apathy</a:t>
            </a:r>
            <a:r>
              <a:rPr lang="ru-RU" sz="1200" dirty="0"/>
              <a:t>), Чуткость (</a:t>
            </a:r>
            <a:r>
              <a:rPr lang="ru-RU" sz="1200" dirty="0" err="1"/>
              <a:t>Sensibility</a:t>
            </a:r>
            <a:r>
              <a:rPr lang="ru-RU" sz="1200" dirty="0"/>
              <a:t>), Поддержка (</a:t>
            </a:r>
            <a:r>
              <a:rPr lang="ru-RU" sz="1200" dirty="0" err="1"/>
              <a:t>Support</a:t>
            </a:r>
            <a:r>
              <a:rPr lang="ru-RU" sz="1200" dirty="0"/>
              <a:t>). Была показана их устойчивость в процессе взаимодействия родителя с ребенком. Построен профиль родительской отзывчивости для каждого родителя, определяющий выраженность всех шкал при его взаимодействии с ребенком. </a:t>
            </a:r>
            <a:endParaRPr lang="ru-RU" sz="1200" dirty="0" smtClean="0"/>
          </a:p>
          <a:p>
            <a:r>
              <a:rPr lang="ru-RU" sz="1200" dirty="0" smtClean="0"/>
              <a:t>Разработанная </a:t>
            </a:r>
            <a:r>
              <a:rPr lang="ru-RU" sz="1200" dirty="0"/>
              <a:t>динамическая многомерная </a:t>
            </a:r>
            <a:r>
              <a:rPr lang="ru-RU" sz="1200" dirty="0" err="1"/>
              <a:t>авторегрессионная</a:t>
            </a:r>
            <a:r>
              <a:rPr lang="ru-RU" sz="1200" dirty="0"/>
              <a:t> модель родительской отзывчивости позволяет оценивать динамику родительского поведения и определять характер взаимосвязи между шкалами в течение сессии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pic>
        <p:nvPicPr>
          <p:cNvPr id="6146" name="Picture 2" descr="Культурно-историческая психология - №4 / 2020 | Перейти к описани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00807"/>
            <a:ext cx="3393620" cy="4783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38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</a:t>
            </a:r>
            <a:r>
              <a:rPr lang="ru-RU" dirty="0" smtClean="0"/>
              <a:t>рактическая </a:t>
            </a:r>
            <a:r>
              <a:rPr lang="ru-RU" dirty="0"/>
              <a:t>и исследовательская методика предлагается к использованию в работе специалистов, сопровождающих семью особого ребенка, а также в академических исследованиях в качестве инструмента, измеряющего интегральное качество взаимоотношений родителя и ребенка с особенностями в развитии.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134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924944"/>
            <a:ext cx="6427440" cy="8382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1131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На актуальность предпринятого исследования указывает тот факт, что </a:t>
            </a:r>
            <a:r>
              <a:rPr lang="ru-RU" dirty="0"/>
              <a:t>исследования детско-родительских отношений в отечественной психологии «носят в основном </a:t>
            </a:r>
            <a:r>
              <a:rPr lang="ru-RU" dirty="0" err="1"/>
              <a:t>узкоприкладной</a:t>
            </a:r>
            <a:r>
              <a:rPr lang="ru-RU" dirty="0"/>
              <a:t> характер и в большинстве случаев не выходят за рамки </a:t>
            </a:r>
            <a:r>
              <a:rPr lang="ru-RU" dirty="0" err="1"/>
              <a:t>псхотерапевтического</a:t>
            </a:r>
            <a:r>
              <a:rPr lang="ru-RU" dirty="0"/>
              <a:t> подхода</a:t>
            </a:r>
            <a:r>
              <a:rPr lang="ru-RU" dirty="0" smtClean="0"/>
              <a:t>». </a:t>
            </a:r>
          </a:p>
          <a:p>
            <a:pPr marL="0" indent="0">
              <a:buNone/>
            </a:pPr>
            <a:r>
              <a:rPr lang="ru-RU" dirty="0" smtClean="0"/>
              <a:t>Целью </a:t>
            </a:r>
            <a:r>
              <a:rPr lang="ru-RU" dirty="0"/>
              <a:t>исследования было выявить основные направления, в которых проводятся исследования, а значит, являющиеся наиболее актуальными и требующими внимания психологов.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453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Общая информация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59832" y="1554162"/>
            <a:ext cx="5931768" cy="4525963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ученая степень:</a:t>
            </a:r>
            <a:r>
              <a:rPr lang="ru-RU" dirty="0"/>
              <a:t> кандидат психологических наук</a:t>
            </a:r>
            <a:br>
              <a:rPr lang="ru-RU" dirty="0"/>
            </a:br>
            <a:r>
              <a:rPr lang="ru-RU" dirty="0"/>
              <a:t>С 2014 года степень </a:t>
            </a:r>
            <a:r>
              <a:rPr lang="ru-RU" dirty="0" err="1"/>
              <a:t>PhD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Psychology</a:t>
            </a:r>
            <a:r>
              <a:rPr lang="ru-RU" dirty="0"/>
              <a:t>  (</a:t>
            </a:r>
            <a:r>
              <a:rPr lang="ru-RU" dirty="0" err="1"/>
              <a:t>World</a:t>
            </a:r>
            <a:r>
              <a:rPr lang="ru-RU" dirty="0"/>
              <a:t> </a:t>
            </a:r>
            <a:r>
              <a:rPr lang="ru-RU" dirty="0" err="1"/>
              <a:t>Education</a:t>
            </a:r>
            <a:r>
              <a:rPr lang="ru-RU" dirty="0"/>
              <a:t> </a:t>
            </a:r>
            <a:r>
              <a:rPr lang="ru-RU" dirty="0" err="1"/>
              <a:t>Services</a:t>
            </a:r>
            <a:r>
              <a:rPr lang="ru-RU" dirty="0"/>
              <a:t>, </a:t>
            </a:r>
            <a:r>
              <a:rPr lang="ru-RU" dirty="0" err="1"/>
              <a:t>New</a:t>
            </a:r>
            <a:r>
              <a:rPr lang="ru-RU" dirty="0"/>
              <a:t> </a:t>
            </a:r>
            <a:r>
              <a:rPr lang="ru-RU" dirty="0" err="1"/>
              <a:t>York</a:t>
            </a:r>
            <a:r>
              <a:rPr lang="ru-RU" dirty="0"/>
              <a:t>)</a:t>
            </a:r>
          </a:p>
          <a:p>
            <a:r>
              <a:rPr lang="ru-RU" b="1" dirty="0"/>
              <a:t>ученое звание: </a:t>
            </a:r>
            <a:r>
              <a:rPr lang="ru-RU" dirty="0"/>
              <a:t>ученая степень доцента по специальности «Социальная психология»</a:t>
            </a:r>
          </a:p>
          <a:p>
            <a:r>
              <a:rPr lang="ru-RU" b="1" dirty="0"/>
              <a:t>наименование направления подготовки и (или) специальности: </a:t>
            </a:r>
            <a:r>
              <a:rPr lang="ru-RU" dirty="0"/>
              <a:t>Психолог</a:t>
            </a:r>
          </a:p>
          <a:p>
            <a:r>
              <a:rPr lang="ru-RU" b="1" dirty="0"/>
              <a:t>квалификация: </a:t>
            </a:r>
            <a:r>
              <a:rPr lang="ru-RU" dirty="0"/>
              <a:t>Клинический психолог, преподаватель психологии</a:t>
            </a:r>
          </a:p>
          <a:p>
            <a:r>
              <a:rPr lang="ru-RU" b="1" dirty="0"/>
              <a:t>общий стаж работы: </a:t>
            </a:r>
            <a:r>
              <a:rPr lang="ru-RU" dirty="0"/>
              <a:t>38 лет</a:t>
            </a:r>
          </a:p>
          <a:p>
            <a:r>
              <a:rPr lang="ru-RU" b="1" dirty="0"/>
              <a:t>стаж работы по специальности: </a:t>
            </a:r>
            <a:r>
              <a:rPr lang="ru-RU" dirty="0"/>
              <a:t>20 лет</a:t>
            </a:r>
          </a:p>
          <a:p>
            <a:r>
              <a:rPr lang="ru-RU" b="1" dirty="0"/>
              <a:t>стаж педагогической работы: </a:t>
            </a:r>
            <a:r>
              <a:rPr lang="ru-RU" dirty="0"/>
              <a:t>с 2007 года</a:t>
            </a:r>
          </a:p>
          <a:p>
            <a:r>
              <a:rPr lang="ru-RU" b="1" dirty="0"/>
              <a:t>сфера научных интересов: </a:t>
            </a:r>
            <a:r>
              <a:rPr lang="ru-RU" dirty="0"/>
              <a:t>семейная психология, взаимодействие родителя с ребенком раннего возраста, </a:t>
            </a:r>
            <a:r>
              <a:rPr lang="ru-RU" dirty="0" err="1"/>
              <a:t>супервизия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 descr="https://urait.ru/author/32F27692-AFA0-401C-A91E-88B13140A785/image_pre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07" y="2060848"/>
            <a:ext cx="2565575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16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u="sng" dirty="0"/>
              <a:t>2019 – 2021</a:t>
            </a:r>
            <a:r>
              <a:rPr lang="ru-RU" dirty="0"/>
              <a:t> </a:t>
            </a:r>
            <a:r>
              <a:rPr lang="ru-RU" b="1" dirty="0"/>
              <a:t>Руководитель </a:t>
            </a:r>
            <a:r>
              <a:rPr lang="ru-RU" b="1" dirty="0" err="1"/>
              <a:t>лонгитюдного</a:t>
            </a:r>
            <a:r>
              <a:rPr lang="ru-RU" b="1" dirty="0"/>
              <a:t> исследования</a:t>
            </a:r>
            <a:r>
              <a:rPr lang="ru-RU" dirty="0"/>
              <a:t> </a:t>
            </a:r>
            <a:r>
              <a:rPr lang="ru-RU" b="1" i="1" dirty="0"/>
              <a:t>«Кросс-культурные особенности взаимодействия значимого взрослого и ребенка в России и Вьетнаме»</a:t>
            </a:r>
            <a:r>
              <a:rPr lang="ru-RU" dirty="0"/>
              <a:t> (Исследование выполняется при финансовой поддержке Российского фонда фундаментальных исследований (РФФИ) в рамках научного проекта № 19-513-9200)</a:t>
            </a:r>
          </a:p>
          <a:p>
            <a:r>
              <a:rPr lang="ru-RU" b="1" u="sng" dirty="0"/>
              <a:t>2020-2021</a:t>
            </a:r>
            <a:r>
              <a:rPr lang="ru-RU" dirty="0"/>
              <a:t> – </a:t>
            </a:r>
            <a:r>
              <a:rPr lang="ru-RU" b="1" dirty="0"/>
              <a:t>Соавтор и организатор исследования</a:t>
            </a:r>
            <a:r>
              <a:rPr lang="ru-RU" dirty="0"/>
              <a:t> </a:t>
            </a:r>
            <a:r>
              <a:rPr lang="ru-RU" b="1" i="1" dirty="0"/>
              <a:t>«</a:t>
            </a:r>
            <a:r>
              <a:rPr lang="ru-RU" b="1" i="1" dirty="0" err="1"/>
              <a:t>Супервизия</a:t>
            </a:r>
            <a:r>
              <a:rPr lang="ru-RU" b="1" i="1" dirty="0"/>
              <a:t> как часть обучения и профессионального развития практикующего психолога»</a:t>
            </a:r>
            <a:r>
              <a:rPr lang="ru-RU" dirty="0"/>
              <a:t> (исследование выполняется в соавторстве с А.Я. Варга (ВШЭ) и </a:t>
            </a:r>
            <a:r>
              <a:rPr lang="ru-RU" dirty="0" err="1"/>
              <a:t>О.В.Митина</a:t>
            </a:r>
            <a:r>
              <a:rPr lang="ru-RU" dirty="0"/>
              <a:t> (МГУ им. М.В. Ломоносова)</a:t>
            </a:r>
          </a:p>
          <a:p>
            <a:r>
              <a:rPr lang="ru-RU" b="1" u="sng" dirty="0"/>
              <a:t>2018 г.</a:t>
            </a:r>
            <a:r>
              <a:rPr lang="ru-RU" dirty="0"/>
              <a:t> </a:t>
            </a:r>
            <a:r>
              <a:rPr lang="ru-RU" b="1" dirty="0"/>
              <a:t>Руководитель проекта</a:t>
            </a:r>
            <a:r>
              <a:rPr lang="ru-RU" dirty="0"/>
              <a:t>  </a:t>
            </a:r>
            <a:r>
              <a:rPr lang="ru-RU" b="1" i="1" dirty="0"/>
              <a:t>«</a:t>
            </a:r>
            <a:r>
              <a:rPr lang="ru-RU" b="1" i="1" dirty="0" err="1"/>
              <a:t>Цифровои</a:t>
            </a:r>
            <a:r>
              <a:rPr lang="ru-RU" b="1" i="1" dirty="0"/>
              <a:t>̆ </a:t>
            </a:r>
            <a:r>
              <a:rPr lang="ru-RU" b="1" i="1" dirty="0" err="1"/>
              <a:t>родительскии</a:t>
            </a:r>
            <a:r>
              <a:rPr lang="ru-RU" b="1" i="1" dirty="0"/>
              <a:t>̆ консилиум замещающих </a:t>
            </a:r>
            <a:r>
              <a:rPr lang="ru-RU" b="1" i="1" dirty="0" err="1"/>
              <a:t>семеи</a:t>
            </a:r>
            <a:r>
              <a:rPr lang="ru-RU" b="1" i="1" dirty="0"/>
              <a:t>̆»</a:t>
            </a:r>
            <a:r>
              <a:rPr lang="ru-RU" dirty="0"/>
              <a:t> (Грант Президента </a:t>
            </a:r>
            <a:r>
              <a:rPr lang="ru-RU" dirty="0" err="1"/>
              <a:t>Российскои</a:t>
            </a:r>
            <a:r>
              <a:rPr lang="ru-RU" dirty="0"/>
              <a:t>̆ Федерации на развитие гражданского общества</a:t>
            </a:r>
            <a:br>
              <a:rPr lang="ru-RU" dirty="0"/>
            </a:br>
            <a:r>
              <a:rPr lang="ru-RU" dirty="0" err="1"/>
              <a:t>No</a:t>
            </a:r>
            <a:r>
              <a:rPr lang="ru-RU" dirty="0"/>
              <a:t> 18-2-002889)</a:t>
            </a:r>
          </a:p>
          <a:p>
            <a:r>
              <a:rPr lang="ru-RU" b="1" u="sng" dirty="0"/>
              <a:t>2016–2018</a:t>
            </a:r>
            <a:r>
              <a:rPr lang="ru-RU" dirty="0"/>
              <a:t> </a:t>
            </a:r>
            <a:r>
              <a:rPr lang="ru-RU" b="1" dirty="0"/>
              <a:t>Руководитель проекта </a:t>
            </a:r>
            <a:r>
              <a:rPr lang="ru-RU" b="1" i="1" dirty="0"/>
              <a:t>«Зрелое </a:t>
            </a:r>
            <a:r>
              <a:rPr lang="ru-RU" b="1" i="1" dirty="0" err="1"/>
              <a:t>родительство</a:t>
            </a:r>
            <a:r>
              <a:rPr lang="ru-RU" b="1" i="1" dirty="0"/>
              <a:t> в семье с особым ребенком»</a:t>
            </a:r>
            <a:r>
              <a:rPr lang="ru-RU" dirty="0"/>
              <a:t> (Грант Елены и Геннадия Тимченко Всероссийский конкурс «Семейный фарватер» 2016-2017)</a:t>
            </a:r>
          </a:p>
          <a:p>
            <a:r>
              <a:rPr lang="ru-RU" b="1" u="sng" dirty="0"/>
              <a:t>2015-2016</a:t>
            </a:r>
            <a:r>
              <a:rPr lang="ru-RU" dirty="0"/>
              <a:t> – </a:t>
            </a:r>
            <a:r>
              <a:rPr lang="ru-RU" b="1" dirty="0"/>
              <a:t>Исполнитель в проекте</a:t>
            </a:r>
            <a:r>
              <a:rPr lang="ru-RU" dirty="0"/>
              <a:t> </a:t>
            </a:r>
            <a:r>
              <a:rPr lang="ru-RU" b="1" i="1" dirty="0"/>
              <a:t>«Исследование индивидуально-психологических особенностей </a:t>
            </a:r>
            <a:r>
              <a:rPr lang="ru-RU" b="1" i="1" dirty="0" err="1"/>
              <a:t>родительства</a:t>
            </a:r>
            <a:r>
              <a:rPr lang="ru-RU" b="1" i="1" dirty="0"/>
              <a:t> в биологической и замещающей семье с особым ребенком»</a:t>
            </a:r>
            <a:r>
              <a:rPr lang="ru-RU" dirty="0"/>
              <a:t> (Исследование выполняется при финансовой поддержке Российского государственного научного фонда (РГНФ) в рамках научного проекта  № 16-06-00991)</a:t>
            </a:r>
          </a:p>
          <a:p>
            <a:r>
              <a:rPr lang="ru-RU" b="1" dirty="0"/>
              <a:t>2014</a:t>
            </a:r>
            <a:r>
              <a:rPr lang="ru-RU" dirty="0"/>
              <a:t> - </a:t>
            </a:r>
            <a:r>
              <a:rPr lang="ru-RU" b="1" dirty="0"/>
              <a:t>получатель индивидуального научного гранта</a:t>
            </a:r>
            <a:r>
              <a:rPr lang="ru-RU" dirty="0"/>
              <a:t> Губернатора Московской области (Постановление Губернатора Московской области № 277 – ПГ от 16.12.2014 г.)</a:t>
            </a:r>
          </a:p>
          <a:p>
            <a:r>
              <a:rPr lang="ru-RU" b="1" u="sng" dirty="0"/>
              <a:t>2009-2011</a:t>
            </a:r>
            <a:r>
              <a:rPr lang="ru-RU" dirty="0"/>
              <a:t> </a:t>
            </a:r>
            <a:r>
              <a:rPr lang="ru-RU" b="1" dirty="0"/>
              <a:t>Руководитель опытно-экспериментальной площадки</a:t>
            </a:r>
            <a:r>
              <a:rPr lang="ru-RU" dirty="0"/>
              <a:t> Департамента социальной защиты населения </a:t>
            </a:r>
            <a:r>
              <a:rPr lang="ru-RU" dirty="0" err="1"/>
              <a:t>г.Москва</a:t>
            </a:r>
            <a:r>
              <a:rPr lang="ru-RU" dirty="0"/>
              <a:t> </a:t>
            </a:r>
            <a:r>
              <a:rPr lang="ru-RU" b="1" i="1" dirty="0"/>
              <a:t>«Современных технологии психологического сопровождения семьи, воспитывающей ребенка-инвалида</a:t>
            </a:r>
            <a:r>
              <a:rPr lang="ru-RU" b="1" i="1" dirty="0" smtClean="0"/>
              <a:t>»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1713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>
                <a:effectLst/>
              </a:rPr>
              <a:t>Разработка и апробация опросника "родительская позиция в семье с особым ребенком</a:t>
            </a:r>
            <a:r>
              <a:rPr lang="ru-RU" b="1" i="1" dirty="0" smtClean="0">
                <a:effectLst/>
              </a:rPr>
              <a:t>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Существующие методики для диагностики семьи с особым ребенком фокусируются на проблемах и возможностях адаптации таких </a:t>
            </a:r>
            <a:r>
              <a:rPr lang="ru-RU" dirty="0" smtClean="0"/>
              <a:t>детей.</a:t>
            </a:r>
          </a:p>
          <a:p>
            <a:r>
              <a:rPr lang="ru-RU" dirty="0" smtClean="0"/>
              <a:t>Не </a:t>
            </a:r>
            <a:r>
              <a:rPr lang="ru-RU" dirty="0"/>
              <a:t>менее важным является определение </a:t>
            </a:r>
            <a:r>
              <a:rPr lang="ru-RU" dirty="0" err="1"/>
              <a:t>родительства</a:t>
            </a:r>
            <a:r>
              <a:rPr lang="ru-RU" dirty="0"/>
              <a:t> как качества самосознания, при котором взрослый человек идентифицируется с ролью родителя особого ребенка, а внешняя социальная позиция родителя преобразуется во внутреннюю родительскую позицию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323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>
                <a:effectLst/>
              </a:rPr>
              <a:t>Разработка и апробация опросника "родительская позиция в семье с особым ребенком</a:t>
            </a:r>
            <a:r>
              <a:rPr lang="ru-RU" b="1" i="1" dirty="0" smtClean="0">
                <a:effectLst/>
              </a:rPr>
              <a:t>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Опросник </a:t>
            </a:r>
            <a:r>
              <a:rPr lang="ru-RU" dirty="0"/>
              <a:t>родительского отношения в семье с особым ребенком использовался </a:t>
            </a:r>
            <a:r>
              <a:rPr lang="ru-RU" dirty="0" smtClean="0"/>
              <a:t>при </a:t>
            </a:r>
            <a:r>
              <a:rPr lang="ru-RU" dirty="0"/>
              <a:t>исследовании семей, воспитывающих детей с ментальными нарушениями в </a:t>
            </a:r>
            <a:r>
              <a:rPr lang="ru-RU" dirty="0" smtClean="0"/>
              <a:t>развитии. </a:t>
            </a:r>
          </a:p>
          <a:p>
            <a:r>
              <a:rPr lang="ru-RU" dirty="0"/>
              <a:t>Наблюдения и многолетняя практическая работа с родителями особых детей показали, что в условиях сотрудничества с междисциплинарной командой специалистов родителям удается преодолеть поведенческие стереотипы, практикуемые в общении с особыми детьми, научиться понимать особенности характера и поведения своего ребенка. Вместе с тем актуальной задачей практической помощи семьям остается изучение родительского отношения к особому ребенку, построение оптимального взаимодействия между родителем и ребенком для развития гармоничной личности последнего</a:t>
            </a:r>
          </a:p>
        </p:txBody>
      </p:sp>
    </p:spTree>
    <p:extLst>
      <p:ext uri="{BB962C8B-B14F-4D97-AF65-F5344CB8AC3E}">
        <p14:creationId xmlns:p14="http://schemas.microsoft.com/office/powerpoint/2010/main" val="3839349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Основы коррекционной педагогики и коррекционной психологии. Кураторство семьи особенного </a:t>
            </a:r>
            <a:r>
              <a:rPr lang="ru-RU" dirty="0" smtClean="0">
                <a:effectLst/>
              </a:rPr>
              <a:t>ребенка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9912" y="2420888"/>
            <a:ext cx="5211688" cy="3659237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dirty="0"/>
              <a:t>Организация профессионального сопровождения семьи, членом которой является ребенок с ментальными нарушениями, вызывает большое количество дискуссий среди ученых, профессионалов-практиков, родителей. В книге наряду с теоретическим анализом вышеперечисленных проблем представлены результаты практической работы в ЦССВ «Вера. Надежда. Любовь» по внедрению модели «Куратор семьи особого ребенка». </a:t>
            </a:r>
            <a:r>
              <a:rPr lang="ru-RU" dirty="0" smtClean="0"/>
              <a:t>Данное </a:t>
            </a:r>
            <a:r>
              <a:rPr lang="ru-RU" dirty="0"/>
              <a:t>пособие поможет пробудить любознательность и мотивирует читателя к дальнейшему изучению проблемы.</a:t>
            </a:r>
            <a:endParaRPr lang="ru-RU" dirty="0"/>
          </a:p>
        </p:txBody>
      </p:sp>
      <p:pic>
        <p:nvPicPr>
          <p:cNvPr id="3074" name="Picture 2" descr="Обложка книги ОСНОВЫ КОРРЕКЦИОННОЙ ПЕДАГОГИКИ И КОРРЕКЦИОННОЙ ПСИХОЛОГИИ. КУРАТОРСТВО СЕМЬИ ОСОБЕННОГО РЕБЕНКА Галасюк И. Н., Шинина Т. В. Учебное пособ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556792"/>
            <a:ext cx="285631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3462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Замещающая семья: психологические инструменты </a:t>
            </a:r>
            <a:r>
              <a:rPr lang="ru-RU" dirty="0" smtClean="0">
                <a:effectLst/>
              </a:rPr>
              <a:t>самообучения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132856"/>
            <a:ext cx="5427712" cy="3558399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Пособие дает возможность </a:t>
            </a:r>
            <a:r>
              <a:rPr lang="ru-RU" dirty="0"/>
              <a:t>замещающим родителям самостоятельно пройти виртуальный тренинг, в котором даны психологические инструменты, позволяющие находить новые решения при взаимодействии с членами семьи и внешним окружением. </a:t>
            </a:r>
            <a:endParaRPr lang="ru-RU" dirty="0" smtClean="0"/>
          </a:p>
          <a:p>
            <a:r>
              <a:rPr lang="ru-RU" dirty="0" smtClean="0"/>
              <a:t>Пособие </a:t>
            </a:r>
            <a:r>
              <a:rPr lang="ru-RU" dirty="0"/>
              <a:t>представляет практический инструментарий социально-психологического сопровождения замещающих семей. </a:t>
            </a:r>
            <a:endParaRPr lang="ru-RU" dirty="0" smtClean="0"/>
          </a:p>
          <a:p>
            <a:r>
              <a:rPr lang="ru-RU" dirty="0" smtClean="0"/>
              <a:t>Технологии</a:t>
            </a:r>
            <a:r>
              <a:rPr lang="ru-RU" dirty="0"/>
              <a:t>, приемы, рабочие тетради будут востребованы специалистами центров по работе с семьёй, организаций для детей-сирот и детей, оставшихся без попечения родителей, центров сопровождения замещающих семей. Представленные материалы будут полезны также студентам, аспирантам, преподавателям, практикующим психолога и тем, кто интересуется вопросами детско-родительских отношений в замещающих семьях.</a:t>
            </a:r>
            <a:endParaRPr lang="ru-RU" dirty="0"/>
          </a:p>
        </p:txBody>
      </p:sp>
      <p:pic>
        <p:nvPicPr>
          <p:cNvPr id="4098" name="Picture 2" descr="Замещающая семья: психологические инструменты самообучения (виртуальный тренинг). Практическое пособ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2816"/>
            <a:ext cx="28575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895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Семейная психология: методика «оценка детско-родительского взаимодействия</a:t>
            </a:r>
            <a:r>
              <a:rPr lang="ru-RU" dirty="0" smtClean="0">
                <a:effectLst/>
              </a:rPr>
              <a:t>».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27984" y="2060848"/>
            <a:ext cx="4563616" cy="367240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Излагаемый автором материал </a:t>
            </a:r>
            <a:r>
              <a:rPr lang="ru-RU" dirty="0"/>
              <a:t>сопровождается яркими примерами из практики, иллюстрирующими процесс диагностики. </a:t>
            </a:r>
            <a:r>
              <a:rPr lang="ru-RU" dirty="0" smtClean="0"/>
              <a:t>Автором </a:t>
            </a:r>
            <a:r>
              <a:rPr lang="ru-RU" dirty="0"/>
              <a:t>предлагается методика диагностики отношения родителя к ребенку в разных проявлениях с помощью инструментов анкетирования, тестирования, видеозаписей с последующим обсуждением результатов как профессионалами, так и родительским сообществом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2" name="Picture 2" descr="Обложка книги СЕМЕЙНАЯ ПСИХОЛОГИЯ: МЕТОДИКА «ОЦЕНКА ДЕТСКО-РОДИТЕЛЬСКОГО ВЗАИМОДЕЙСТВИЯ». EVALUATION OF CHILD-PARENT INTERACTION (ECPI-2.0) Галасюк И. Н., Шинина Т. В. Практическое пособ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1"/>
            <a:ext cx="2952328" cy="461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070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</TotalTime>
  <Words>712</Words>
  <Application>Microsoft Office PowerPoint</Application>
  <PresentationFormat>Экран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Галасюк И.Н.</vt:lpstr>
      <vt:lpstr>Актуальность</vt:lpstr>
      <vt:lpstr>Общая информация</vt:lpstr>
      <vt:lpstr>Презентация PowerPoint</vt:lpstr>
      <vt:lpstr>Разработка и апробация опросника "родительская позиция в семье с особым ребенком"</vt:lpstr>
      <vt:lpstr>Разработка и апробация опросника "родительская позиция в семье с особым ребенком"</vt:lpstr>
      <vt:lpstr>Основы коррекционной педагогики и коррекционной психологии. Кураторство семьи особенного ребенка</vt:lpstr>
      <vt:lpstr>Замещающая семья: психологические инструменты самообучения</vt:lpstr>
      <vt:lpstr>Семейная психология: методика «оценка детско-родительского взаимодействия».</vt:lpstr>
      <vt:lpstr>Взаимодействие родителя с ребенком раннего возраста: структура и динамика родительской отзывчивости </vt:lpstr>
      <vt:lpstr>Заключение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mvideo</dc:creator>
  <cp:lastModifiedBy>mvideo</cp:lastModifiedBy>
  <cp:revision>12</cp:revision>
  <dcterms:created xsi:type="dcterms:W3CDTF">2022-10-07T09:59:48Z</dcterms:created>
  <dcterms:modified xsi:type="dcterms:W3CDTF">2022-10-07T10:48:38Z</dcterms:modified>
</cp:coreProperties>
</file>